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081174-9E0E-4B2F-AA9D-B08FC58023E6}" v="1" dt="2024-08-02T07:06:08.1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8" d="100"/>
          <a:sy n="68" d="100"/>
        </p:scale>
        <p:origin x="715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shith Reddy" userId="da17955575ca37b9" providerId="LiveId" clId="{2D081174-9E0E-4B2F-AA9D-B08FC58023E6}"/>
    <pc:docChg chg="undo custSel modSld">
      <pc:chgData name="Varshith Reddy" userId="da17955575ca37b9" providerId="LiveId" clId="{2D081174-9E0E-4B2F-AA9D-B08FC58023E6}" dt="2024-08-02T07:06:52.914" v="57" actId="255"/>
      <pc:docMkLst>
        <pc:docMk/>
      </pc:docMkLst>
      <pc:sldChg chg="modSp mod">
        <pc:chgData name="Varshith Reddy" userId="da17955575ca37b9" providerId="LiveId" clId="{2D081174-9E0E-4B2F-AA9D-B08FC58023E6}" dt="2024-08-02T06:59:30.757" v="1" actId="255"/>
        <pc:sldMkLst>
          <pc:docMk/>
          <pc:sldMk cId="0" sldId="256"/>
        </pc:sldMkLst>
        <pc:spChg chg="mod">
          <ac:chgData name="Varshith Reddy" userId="da17955575ca37b9" providerId="LiveId" clId="{2D081174-9E0E-4B2F-AA9D-B08FC58023E6}" dt="2024-08-02T06:59:17.870" v="0" actId="255"/>
          <ac:spMkLst>
            <pc:docMk/>
            <pc:sldMk cId="0" sldId="256"/>
            <ac:spMk id="5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6:59:30.757" v="1" actId="255"/>
          <ac:spMkLst>
            <pc:docMk/>
            <pc:sldMk cId="0" sldId="256"/>
            <ac:spMk id="6" creationId="{00000000-0000-0000-0000-000000000000}"/>
          </ac:spMkLst>
        </pc:spChg>
      </pc:sldChg>
      <pc:sldChg chg="modSp mod">
        <pc:chgData name="Varshith Reddy" userId="da17955575ca37b9" providerId="LiveId" clId="{2D081174-9E0E-4B2F-AA9D-B08FC58023E6}" dt="2024-08-02T07:00:16.759" v="8" actId="255"/>
        <pc:sldMkLst>
          <pc:docMk/>
          <pc:sldMk cId="0" sldId="258"/>
        </pc:sldMkLst>
        <pc:spChg chg="mod">
          <ac:chgData name="Varshith Reddy" userId="da17955575ca37b9" providerId="LiveId" clId="{2D081174-9E0E-4B2F-AA9D-B08FC58023E6}" dt="2024-08-02T07:00:03.476" v="6" actId="1076"/>
          <ac:spMkLst>
            <pc:docMk/>
            <pc:sldMk cId="0" sldId="258"/>
            <ac:spMk id="3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6:59:42.511" v="2" actId="255"/>
          <ac:spMkLst>
            <pc:docMk/>
            <pc:sldMk cId="0" sldId="258"/>
            <ac:spMk id="4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6:59:50.830" v="3" actId="255"/>
          <ac:spMkLst>
            <pc:docMk/>
            <pc:sldMk cId="0" sldId="258"/>
            <ac:spMk id="5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0:10.083" v="7" actId="255"/>
          <ac:spMkLst>
            <pc:docMk/>
            <pc:sldMk cId="0" sldId="258"/>
            <ac:spMk id="6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6:59:58.339" v="5" actId="255"/>
          <ac:spMkLst>
            <pc:docMk/>
            <pc:sldMk cId="0" sldId="258"/>
            <ac:spMk id="7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0:16.759" v="8" actId="255"/>
          <ac:spMkLst>
            <pc:docMk/>
            <pc:sldMk cId="0" sldId="258"/>
            <ac:spMk id="8" creationId="{00000000-0000-0000-0000-000000000000}"/>
          </ac:spMkLst>
        </pc:spChg>
      </pc:sldChg>
      <pc:sldChg chg="modSp mod">
        <pc:chgData name="Varshith Reddy" userId="da17955575ca37b9" providerId="LiveId" clId="{2D081174-9E0E-4B2F-AA9D-B08FC58023E6}" dt="2024-08-02T07:00:31.005" v="9" actId="255"/>
        <pc:sldMkLst>
          <pc:docMk/>
          <pc:sldMk cId="0" sldId="259"/>
        </pc:sldMkLst>
        <pc:spChg chg="mod">
          <ac:chgData name="Varshith Reddy" userId="da17955575ca37b9" providerId="LiveId" clId="{2D081174-9E0E-4B2F-AA9D-B08FC58023E6}" dt="2024-08-02T07:00:31.005" v="9" actId="255"/>
          <ac:spMkLst>
            <pc:docMk/>
            <pc:sldMk cId="0" sldId="259"/>
            <ac:spMk id="5" creationId="{00000000-0000-0000-0000-000000000000}"/>
          </ac:spMkLst>
        </pc:spChg>
      </pc:sldChg>
      <pc:sldChg chg="modSp mod">
        <pc:chgData name="Varshith Reddy" userId="da17955575ca37b9" providerId="LiveId" clId="{2D081174-9E0E-4B2F-AA9D-B08FC58023E6}" dt="2024-08-02T07:01:46.889" v="16" actId="255"/>
        <pc:sldMkLst>
          <pc:docMk/>
          <pc:sldMk cId="0" sldId="260"/>
        </pc:sldMkLst>
        <pc:spChg chg="mod">
          <ac:chgData name="Varshith Reddy" userId="da17955575ca37b9" providerId="LiveId" clId="{2D081174-9E0E-4B2F-AA9D-B08FC58023E6}" dt="2024-08-02T07:01:46.889" v="16" actId="255"/>
          <ac:spMkLst>
            <pc:docMk/>
            <pc:sldMk cId="0" sldId="260"/>
            <ac:spMk id="5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1:00.376" v="11" actId="255"/>
          <ac:spMkLst>
            <pc:docMk/>
            <pc:sldMk cId="0" sldId="260"/>
            <ac:spMk id="8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0:42.901" v="10" actId="255"/>
          <ac:spMkLst>
            <pc:docMk/>
            <pc:sldMk cId="0" sldId="260"/>
            <ac:spMk id="9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1:07.819" v="12" actId="255"/>
          <ac:spMkLst>
            <pc:docMk/>
            <pc:sldMk cId="0" sldId="260"/>
            <ac:spMk id="12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1:20.829" v="13" actId="255"/>
          <ac:spMkLst>
            <pc:docMk/>
            <pc:sldMk cId="0" sldId="260"/>
            <ac:spMk id="13" creationId="{00000000-0000-0000-0000-000000000000}"/>
          </ac:spMkLst>
        </pc:spChg>
      </pc:sldChg>
      <pc:sldChg chg="modSp mod">
        <pc:chgData name="Varshith Reddy" userId="da17955575ca37b9" providerId="LiveId" clId="{2D081174-9E0E-4B2F-AA9D-B08FC58023E6}" dt="2024-08-02T07:02:37.332" v="23" actId="1076"/>
        <pc:sldMkLst>
          <pc:docMk/>
          <pc:sldMk cId="0" sldId="261"/>
        </pc:sldMkLst>
        <pc:spChg chg="mod">
          <ac:chgData name="Varshith Reddy" userId="da17955575ca37b9" providerId="LiveId" clId="{2D081174-9E0E-4B2F-AA9D-B08FC58023E6}" dt="2024-08-02T07:02:37.332" v="23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2:01.751" v="17" actId="255"/>
          <ac:spMkLst>
            <pc:docMk/>
            <pc:sldMk cId="0" sldId="261"/>
            <ac:spMk id="4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2:11.309" v="18" actId="255"/>
          <ac:spMkLst>
            <pc:docMk/>
            <pc:sldMk cId="0" sldId="261"/>
            <ac:spMk id="5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2:24.575" v="20" actId="255"/>
          <ac:spMkLst>
            <pc:docMk/>
            <pc:sldMk cId="0" sldId="261"/>
            <ac:spMk id="6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2:17.284" v="19" actId="255"/>
          <ac:spMkLst>
            <pc:docMk/>
            <pc:sldMk cId="0" sldId="261"/>
            <ac:spMk id="7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2:32.694" v="21" actId="255"/>
          <ac:spMkLst>
            <pc:docMk/>
            <pc:sldMk cId="0" sldId="261"/>
            <ac:spMk id="8" creationId="{00000000-0000-0000-0000-000000000000}"/>
          </ac:spMkLst>
        </pc:spChg>
      </pc:sldChg>
      <pc:sldChg chg="modSp mod">
        <pc:chgData name="Varshith Reddy" userId="da17955575ca37b9" providerId="LiveId" clId="{2D081174-9E0E-4B2F-AA9D-B08FC58023E6}" dt="2024-08-02T07:04:59.109" v="39" actId="255"/>
        <pc:sldMkLst>
          <pc:docMk/>
          <pc:sldMk cId="0" sldId="265"/>
        </pc:sldMkLst>
        <pc:spChg chg="mod">
          <ac:chgData name="Varshith Reddy" userId="da17955575ca37b9" providerId="LiveId" clId="{2D081174-9E0E-4B2F-AA9D-B08FC58023E6}" dt="2024-08-02T07:04:32.545" v="35" actId="255"/>
          <ac:spMkLst>
            <pc:docMk/>
            <pc:sldMk cId="0" sldId="265"/>
            <ac:spMk id="4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4:38.594" v="36" actId="255"/>
          <ac:spMkLst>
            <pc:docMk/>
            <pc:sldMk cId="0" sldId="265"/>
            <ac:spMk id="5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4:52.977" v="38" actId="255"/>
          <ac:spMkLst>
            <pc:docMk/>
            <pc:sldMk cId="0" sldId="265"/>
            <ac:spMk id="6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4:43.928" v="37" actId="255"/>
          <ac:spMkLst>
            <pc:docMk/>
            <pc:sldMk cId="0" sldId="265"/>
            <ac:spMk id="7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4:59.109" v="39" actId="255"/>
          <ac:spMkLst>
            <pc:docMk/>
            <pc:sldMk cId="0" sldId="265"/>
            <ac:spMk id="8" creationId="{00000000-0000-0000-0000-000000000000}"/>
          </ac:spMkLst>
        </pc:spChg>
      </pc:sldChg>
      <pc:sldChg chg="modSp mod">
        <pc:chgData name="Varshith Reddy" userId="da17955575ca37b9" providerId="LiveId" clId="{2D081174-9E0E-4B2F-AA9D-B08FC58023E6}" dt="2024-08-02T07:04:21.570" v="34" actId="255"/>
        <pc:sldMkLst>
          <pc:docMk/>
          <pc:sldMk cId="0" sldId="266"/>
        </pc:sldMkLst>
        <pc:spChg chg="mod">
          <ac:chgData name="Varshith Reddy" userId="da17955575ca37b9" providerId="LiveId" clId="{2D081174-9E0E-4B2F-AA9D-B08FC58023E6}" dt="2024-08-02T07:04:21.570" v="34" actId="255"/>
          <ac:spMkLst>
            <pc:docMk/>
            <pc:sldMk cId="0" sldId="266"/>
            <ac:spMk id="5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4:02.176" v="33" actId="255"/>
          <ac:spMkLst>
            <pc:docMk/>
            <pc:sldMk cId="0" sldId="266"/>
            <ac:spMk id="6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3:22.414" v="28" actId="255"/>
          <ac:spMkLst>
            <pc:docMk/>
            <pc:sldMk cId="0" sldId="266"/>
            <ac:spMk id="7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3:51.352" v="32" actId="255"/>
          <ac:spMkLst>
            <pc:docMk/>
            <pc:sldMk cId="0" sldId="266"/>
            <ac:spMk id="8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3:28.354" v="29" actId="255"/>
          <ac:spMkLst>
            <pc:docMk/>
            <pc:sldMk cId="0" sldId="266"/>
            <ac:spMk id="9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3:40.482" v="31" actId="255"/>
          <ac:spMkLst>
            <pc:docMk/>
            <pc:sldMk cId="0" sldId="266"/>
            <ac:spMk id="10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3:34.143" v="30" actId="255"/>
          <ac:spMkLst>
            <pc:docMk/>
            <pc:sldMk cId="0" sldId="266"/>
            <ac:spMk id="11" creationId="{00000000-0000-0000-0000-000000000000}"/>
          </ac:spMkLst>
        </pc:spChg>
      </pc:sldChg>
      <pc:sldChg chg="modSp mod">
        <pc:chgData name="Varshith Reddy" userId="da17955575ca37b9" providerId="LiveId" clId="{2D081174-9E0E-4B2F-AA9D-B08FC58023E6}" dt="2024-08-02T07:06:08.148" v="51"/>
        <pc:sldMkLst>
          <pc:docMk/>
          <pc:sldMk cId="0" sldId="268"/>
        </pc:sldMkLst>
        <pc:spChg chg="mod">
          <ac:chgData name="Varshith Reddy" userId="da17955575ca37b9" providerId="LiveId" clId="{2D081174-9E0E-4B2F-AA9D-B08FC58023E6}" dt="2024-08-02T07:03:07.555" v="27" actId="1036"/>
          <ac:spMkLst>
            <pc:docMk/>
            <pc:sldMk cId="0" sldId="268"/>
            <ac:spMk id="3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5:08.821" v="40" actId="255"/>
          <ac:spMkLst>
            <pc:docMk/>
            <pc:sldMk cId="0" sldId="268"/>
            <ac:spMk id="5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5:52.655" v="47" actId="255"/>
          <ac:spMkLst>
            <pc:docMk/>
            <pc:sldMk cId="0" sldId="268"/>
            <ac:spMk id="6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5:54.467" v="50" actId="255"/>
          <ac:spMkLst>
            <pc:docMk/>
            <pc:sldMk cId="0" sldId="268"/>
            <ac:spMk id="7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6:08.148" v="51"/>
          <ac:spMkLst>
            <pc:docMk/>
            <pc:sldMk cId="0" sldId="268"/>
            <ac:spMk id="8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5:54.027" v="49" actId="255"/>
          <ac:spMkLst>
            <pc:docMk/>
            <pc:sldMk cId="0" sldId="268"/>
            <ac:spMk id="9" creationId="{00000000-0000-0000-0000-000000000000}"/>
          </ac:spMkLst>
        </pc:spChg>
      </pc:sldChg>
      <pc:sldChg chg="modSp mod">
        <pc:chgData name="Varshith Reddy" userId="da17955575ca37b9" providerId="LiveId" clId="{2D081174-9E0E-4B2F-AA9D-B08FC58023E6}" dt="2024-08-02T07:06:52.914" v="57" actId="255"/>
        <pc:sldMkLst>
          <pc:docMk/>
          <pc:sldMk cId="0" sldId="269"/>
        </pc:sldMkLst>
        <pc:spChg chg="mod">
          <ac:chgData name="Varshith Reddy" userId="da17955575ca37b9" providerId="LiveId" clId="{2D081174-9E0E-4B2F-AA9D-B08FC58023E6}" dt="2024-08-02T07:06:52.914" v="57" actId="255"/>
          <ac:spMkLst>
            <pc:docMk/>
            <pc:sldMk cId="0" sldId="269"/>
            <ac:spMk id="4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6:20.021" v="52" actId="255"/>
          <ac:spMkLst>
            <pc:docMk/>
            <pc:sldMk cId="0" sldId="269"/>
            <ac:spMk id="5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6:26.809" v="53" actId="255"/>
          <ac:spMkLst>
            <pc:docMk/>
            <pc:sldMk cId="0" sldId="269"/>
            <ac:spMk id="6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6:33.081" v="54" actId="255"/>
          <ac:spMkLst>
            <pc:docMk/>
            <pc:sldMk cId="0" sldId="269"/>
            <ac:spMk id="7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6:38.839" v="55" actId="255"/>
          <ac:spMkLst>
            <pc:docMk/>
            <pc:sldMk cId="0" sldId="269"/>
            <ac:spMk id="8" creationId="{00000000-0000-0000-0000-000000000000}"/>
          </ac:spMkLst>
        </pc:spChg>
        <pc:spChg chg="mod">
          <ac:chgData name="Varshith Reddy" userId="da17955575ca37b9" providerId="LiveId" clId="{2D081174-9E0E-4B2F-AA9D-B08FC58023E6}" dt="2024-08-02T07:06:44.493" v="56" actId="255"/>
          <ac:spMkLst>
            <pc:docMk/>
            <pc:sldMk cId="0" sldId="269"/>
            <ac:spMk id="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3995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982272"/>
            <a:ext cx="74159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66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Customer Segmentation &amp; Recommendations</a:t>
            </a:r>
            <a:endParaRPr lang="en-US" sz="6600" dirty="0"/>
          </a:p>
        </p:txBody>
      </p:sp>
      <p:sp>
        <p:nvSpPr>
          <p:cNvPr id="6" name="Text 2"/>
          <p:cNvSpPr/>
          <p:nvPr/>
        </p:nvSpPr>
        <p:spPr>
          <a:xfrm>
            <a:off x="864037" y="4667131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project combines customer segmentation and recommendation systems to improve customer engagement and sales, utilizing data analytics to identify distinct customer groups and provide personalized recommendations.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203013"/>
            <a:ext cx="9186743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72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Model Evaluation and Results</a:t>
            </a:r>
            <a:endParaRPr lang="en-US" sz="7200" dirty="0"/>
          </a:p>
        </p:txBody>
      </p:sp>
      <p:sp>
        <p:nvSpPr>
          <p:cNvPr id="5" name="Text 2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44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Evaluation Metrics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864037" y="4224218"/>
            <a:ext cx="615005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RMSE and MAE used to assess recommendation accuracy, and Silhouette scores evaluated segmentation quality.</a:t>
            </a:r>
            <a:endParaRPr lang="en-US" sz="3000" dirty="0"/>
          </a:p>
        </p:txBody>
      </p:sp>
      <p:sp>
        <p:nvSpPr>
          <p:cNvPr id="7" name="Text 4"/>
          <p:cNvSpPr/>
          <p:nvPr/>
        </p:nvSpPr>
        <p:spPr>
          <a:xfrm>
            <a:off x="7623929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44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Findings</a:t>
            </a:r>
            <a:endParaRPr lang="en-US" sz="4400" dirty="0"/>
          </a:p>
        </p:txBody>
      </p:sp>
      <p:sp>
        <p:nvSpPr>
          <p:cNvPr id="8" name="Text 5"/>
          <p:cNvSpPr/>
          <p:nvPr/>
        </p:nvSpPr>
        <p:spPr>
          <a:xfrm>
            <a:off x="7623929" y="4224218"/>
            <a:ext cx="6150054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Recommendations align closely with user preferences, enhancing engagement, and segmentation results in well-defined customer groups.</a:t>
            </a:r>
            <a:endParaRPr lang="en-US" sz="3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778788"/>
            <a:ext cx="74159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6400" b="1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Integration of Segmentation and Recommendation</a:t>
            </a:r>
            <a:endParaRPr lang="en-US" sz="6400" dirty="0"/>
          </a:p>
        </p:txBody>
      </p:sp>
      <p:sp>
        <p:nvSpPr>
          <p:cNvPr id="6" name="Text 2"/>
          <p:cNvSpPr/>
          <p:nvPr/>
        </p:nvSpPr>
        <p:spPr>
          <a:xfrm>
            <a:off x="1258967" y="3463647"/>
            <a:ext cx="702099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28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Synergy:</a:t>
            </a:r>
            <a:endParaRPr lang="en-US" sz="2800" dirty="0"/>
          </a:p>
        </p:txBody>
      </p:sp>
      <p:sp>
        <p:nvSpPr>
          <p:cNvPr id="7" name="Text 3"/>
          <p:cNvSpPr/>
          <p:nvPr/>
        </p:nvSpPr>
        <p:spPr>
          <a:xfrm>
            <a:off x="1654016" y="3945017"/>
            <a:ext cx="662594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3110"/>
              </a:lnSpc>
              <a:buSzPct val="100000"/>
              <a:buChar char="•"/>
            </a:pPr>
            <a:r>
              <a:rPr lang="en-US" sz="2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Segmentation refines recommendations by tailoring them to customer groups.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1258967" y="4821436"/>
            <a:ext cx="702099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28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Impact: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1654016" y="5302806"/>
            <a:ext cx="662594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3110"/>
              </a:lnSpc>
              <a:buSzPct val="100000"/>
              <a:buChar char="•"/>
            </a:pPr>
            <a:r>
              <a:rPr lang="en-US" sz="2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Personalized suggestions increase customer satisfaction and sales.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1258967" y="6179225"/>
            <a:ext cx="702099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28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Business Implications:</a:t>
            </a:r>
            <a:endParaRPr lang="en-US" sz="2800" dirty="0"/>
          </a:p>
        </p:txBody>
      </p:sp>
      <p:sp>
        <p:nvSpPr>
          <p:cNvPr id="11" name="Text 7"/>
          <p:cNvSpPr/>
          <p:nvPr/>
        </p:nvSpPr>
        <p:spPr>
          <a:xfrm>
            <a:off x="1654016" y="6660594"/>
            <a:ext cx="662594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3110"/>
              </a:lnSpc>
              <a:buSzPct val="100000"/>
              <a:buChar char="•"/>
            </a:pPr>
            <a:r>
              <a:rPr lang="en-US" sz="2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Drives targeted marketing, boosts ROI, and improves customer retention.</a:t>
            </a:r>
            <a:endParaRPr lang="en-US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249" y="1368504"/>
            <a:ext cx="5492353" cy="54923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19881" y="913209"/>
            <a:ext cx="6165890" cy="15218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992"/>
              </a:lnSpc>
              <a:buNone/>
            </a:pPr>
            <a:r>
              <a:rPr lang="en-US" sz="4793" b="1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Applications and Benefits</a:t>
            </a:r>
            <a:endParaRPr lang="en-US" sz="4793" dirty="0"/>
          </a:p>
        </p:txBody>
      </p:sp>
      <p:sp>
        <p:nvSpPr>
          <p:cNvPr id="6" name="Text 2"/>
          <p:cNvSpPr/>
          <p:nvPr/>
        </p:nvSpPr>
        <p:spPr>
          <a:xfrm>
            <a:off x="8009453" y="2678549"/>
            <a:ext cx="5776317" cy="3895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068"/>
              </a:lnSpc>
              <a:buSzPct val="100000"/>
              <a:buChar char="•"/>
            </a:pPr>
            <a:r>
              <a:rPr lang="en-US" sz="1917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Real-World Applications:</a:t>
            </a:r>
            <a:endParaRPr lang="en-US" sz="1917" dirty="0"/>
          </a:p>
        </p:txBody>
      </p:sp>
      <p:sp>
        <p:nvSpPr>
          <p:cNvPr id="7" name="Text 3"/>
          <p:cNvSpPr/>
          <p:nvPr/>
        </p:nvSpPr>
        <p:spPr>
          <a:xfrm>
            <a:off x="8399026" y="3153251"/>
            <a:ext cx="5386745" cy="7791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3068"/>
              </a:lnSpc>
              <a:buSzPct val="100000"/>
              <a:buChar char="•"/>
            </a:pPr>
            <a:r>
              <a:rPr lang="en-US" sz="191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Used by retailers and e-commerce platforms to deliver personalized experiences.</a:t>
            </a:r>
            <a:endParaRPr lang="en-US" sz="1917" dirty="0"/>
          </a:p>
        </p:txBody>
      </p:sp>
      <p:sp>
        <p:nvSpPr>
          <p:cNvPr id="8" name="Text 4"/>
          <p:cNvSpPr/>
          <p:nvPr/>
        </p:nvSpPr>
        <p:spPr>
          <a:xfrm>
            <a:off x="8009453" y="4017526"/>
            <a:ext cx="5776317" cy="3895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068"/>
              </a:lnSpc>
              <a:buSzPct val="100000"/>
              <a:buChar char="•"/>
            </a:pPr>
            <a:r>
              <a:rPr lang="en-US" sz="1917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Retail Impact:</a:t>
            </a:r>
            <a:endParaRPr lang="en-US" sz="1917" dirty="0"/>
          </a:p>
        </p:txBody>
      </p:sp>
      <p:sp>
        <p:nvSpPr>
          <p:cNvPr id="9" name="Text 5"/>
          <p:cNvSpPr/>
          <p:nvPr/>
        </p:nvSpPr>
        <p:spPr>
          <a:xfrm>
            <a:off x="8399026" y="4492228"/>
            <a:ext cx="5386745" cy="7791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3068"/>
              </a:lnSpc>
              <a:buSzPct val="100000"/>
              <a:buChar char="•"/>
            </a:pPr>
            <a:r>
              <a:rPr lang="en-US" sz="191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Enhances customer satisfaction through relevant offers.</a:t>
            </a:r>
            <a:endParaRPr lang="en-US" sz="1917" dirty="0"/>
          </a:p>
        </p:txBody>
      </p:sp>
      <p:sp>
        <p:nvSpPr>
          <p:cNvPr id="10" name="Text 6"/>
          <p:cNvSpPr/>
          <p:nvPr/>
        </p:nvSpPr>
        <p:spPr>
          <a:xfrm>
            <a:off x="8399026" y="5356503"/>
            <a:ext cx="5386745" cy="7791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3068"/>
              </a:lnSpc>
              <a:buSzPct val="100000"/>
              <a:buChar char="•"/>
            </a:pPr>
            <a:r>
              <a:rPr lang="en-US" sz="191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Optimizes inventory by predicting customer demand.</a:t>
            </a:r>
            <a:endParaRPr lang="en-US" sz="1917" dirty="0"/>
          </a:p>
        </p:txBody>
      </p:sp>
      <p:sp>
        <p:nvSpPr>
          <p:cNvPr id="11" name="Text 7"/>
          <p:cNvSpPr/>
          <p:nvPr/>
        </p:nvSpPr>
        <p:spPr>
          <a:xfrm>
            <a:off x="8009453" y="6220777"/>
            <a:ext cx="5776317" cy="3895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068"/>
              </a:lnSpc>
              <a:buSzPct val="100000"/>
              <a:buChar char="•"/>
            </a:pPr>
            <a:r>
              <a:rPr lang="en-US" sz="1917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Business Benefits:</a:t>
            </a:r>
            <a:endParaRPr lang="en-US" sz="1917" dirty="0"/>
          </a:p>
        </p:txBody>
      </p:sp>
      <p:sp>
        <p:nvSpPr>
          <p:cNvPr id="12" name="Text 8"/>
          <p:cNvSpPr/>
          <p:nvPr/>
        </p:nvSpPr>
        <p:spPr>
          <a:xfrm>
            <a:off x="8399026" y="6695480"/>
            <a:ext cx="5386745" cy="7791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3068"/>
              </a:lnSpc>
              <a:buSzPct val="100000"/>
              <a:buChar char="•"/>
            </a:pPr>
            <a:r>
              <a:rPr lang="en-US" sz="191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Increases efficiency and boosts revenue through targeted campaigns.</a:t>
            </a:r>
            <a:endParaRPr lang="en-US" sz="1917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1682234"/>
            <a:ext cx="4869061" cy="48650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2229207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7200" b="1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Conclusion</a:t>
            </a:r>
            <a:endParaRPr lang="en-US" sz="7200" dirty="0"/>
          </a:p>
        </p:txBody>
      </p:sp>
      <p:sp>
        <p:nvSpPr>
          <p:cNvPr id="6" name="Text 2"/>
          <p:cNvSpPr/>
          <p:nvPr/>
        </p:nvSpPr>
        <p:spPr>
          <a:xfrm>
            <a:off x="1258967" y="3371017"/>
            <a:ext cx="702099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Summary:</a:t>
            </a:r>
            <a:endParaRPr lang="en-US" sz="1944" dirty="0"/>
          </a:p>
        </p:txBody>
      </p:sp>
      <p:sp>
        <p:nvSpPr>
          <p:cNvPr id="7" name="Text 3"/>
          <p:cNvSpPr/>
          <p:nvPr/>
        </p:nvSpPr>
        <p:spPr>
          <a:xfrm>
            <a:off x="1654016" y="3852386"/>
            <a:ext cx="662594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Successful implementation of segmentation and recommendation systems.</a:t>
            </a:r>
            <a:endParaRPr lang="en-US" sz="1944" dirty="0"/>
          </a:p>
        </p:txBody>
      </p:sp>
      <p:sp>
        <p:nvSpPr>
          <p:cNvPr id="8" name="Text 4"/>
          <p:cNvSpPr/>
          <p:nvPr/>
        </p:nvSpPr>
        <p:spPr>
          <a:xfrm>
            <a:off x="1258967" y="4728805"/>
            <a:ext cx="702099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Final Thoughts:</a:t>
            </a:r>
            <a:endParaRPr lang="en-US" sz="1944" dirty="0"/>
          </a:p>
        </p:txBody>
      </p:sp>
      <p:sp>
        <p:nvSpPr>
          <p:cNvPr id="9" name="Text 5"/>
          <p:cNvSpPr/>
          <p:nvPr/>
        </p:nvSpPr>
        <p:spPr>
          <a:xfrm>
            <a:off x="1654016" y="5210175"/>
            <a:ext cx="662594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Data-driven strategies are crucial for customer insights and engagement.</a:t>
            </a:r>
            <a:endParaRPr lang="en-US" sz="1944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4229100" y="193917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075"/>
              </a:lnSpc>
              <a:buNone/>
            </a:pPr>
            <a:r>
              <a:rPr lang="en-US" sz="68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GROUP 4</a:t>
            </a:r>
            <a:endParaRPr lang="en-US" sz="6800" dirty="0"/>
          </a:p>
        </p:txBody>
      </p:sp>
      <p:sp>
        <p:nvSpPr>
          <p:cNvPr id="5" name="Text 2"/>
          <p:cNvSpPr/>
          <p:nvPr/>
        </p:nvSpPr>
        <p:spPr>
          <a:xfrm>
            <a:off x="864037" y="3204448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 VARSHITH REDDY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864037" y="3877151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 RAKSHITHA REDDY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864037" y="4549854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DHANUSH KARTHIKEYA AJ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864037" y="5222558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ISHAM SINHA 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864037" y="5895261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ANITHA RANI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42374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Dataset Overview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284321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3"/>
          <p:cNvSpPr/>
          <p:nvPr/>
        </p:nvSpPr>
        <p:spPr>
          <a:xfrm>
            <a:off x="1063347" y="2935724"/>
            <a:ext cx="156686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1666280" y="284321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Key Features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666280" y="3377089"/>
            <a:ext cx="6613684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2000+ records with customer demographics and purchasing behavior, including attributes like CustomerID, Gender, Age, Annual Income, and Spending Score.</a:t>
            </a:r>
            <a:endParaRPr lang="en-US" sz="1944" dirty="0"/>
          </a:p>
        </p:txBody>
      </p:sp>
      <p:sp>
        <p:nvSpPr>
          <p:cNvPr id="10" name="Shape 6"/>
          <p:cNvSpPr/>
          <p:nvPr/>
        </p:nvSpPr>
        <p:spPr>
          <a:xfrm>
            <a:off x="864037" y="5481757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1" name="Text 7"/>
          <p:cNvSpPr/>
          <p:nvPr/>
        </p:nvSpPr>
        <p:spPr>
          <a:xfrm>
            <a:off x="1026319" y="5574268"/>
            <a:ext cx="23074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8"/>
          <p:cNvSpPr/>
          <p:nvPr/>
        </p:nvSpPr>
        <p:spPr>
          <a:xfrm>
            <a:off x="1666280" y="548175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Importance</a:t>
            </a:r>
            <a:endParaRPr lang="en-US" sz="2430" dirty="0"/>
          </a:p>
        </p:txBody>
      </p:sp>
      <p:sp>
        <p:nvSpPr>
          <p:cNvPr id="13" name="Text 9"/>
          <p:cNvSpPr/>
          <p:nvPr/>
        </p:nvSpPr>
        <p:spPr>
          <a:xfrm>
            <a:off x="1666280" y="6015633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Provides insights into customer behavior, forming the basis for segmentation and recommendation tasks.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3529" y="189571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400538"/>
            <a:ext cx="993052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66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Exploratory Data Analysis (EDA)</a:t>
            </a:r>
            <a:endParaRPr lang="en-US" sz="6600" dirty="0"/>
          </a:p>
        </p:txBody>
      </p:sp>
      <p:sp>
        <p:nvSpPr>
          <p:cNvPr id="5" name="Text 2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44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Objective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864037" y="4421743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3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Analyze data to uncover patterns in demographics and spending habits.</a:t>
            </a:r>
            <a:endParaRPr lang="en-US" sz="3600" dirty="0"/>
          </a:p>
        </p:txBody>
      </p:sp>
      <p:sp>
        <p:nvSpPr>
          <p:cNvPr id="7" name="Text 4"/>
          <p:cNvSpPr/>
          <p:nvPr/>
        </p:nvSpPr>
        <p:spPr>
          <a:xfrm>
            <a:off x="7623929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44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Key Insights</a:t>
            </a:r>
            <a:endParaRPr lang="en-US" sz="4400" dirty="0"/>
          </a:p>
        </p:txBody>
      </p:sp>
      <p:sp>
        <p:nvSpPr>
          <p:cNvPr id="8" name="Text 5"/>
          <p:cNvSpPr/>
          <p:nvPr/>
        </p:nvSpPr>
        <p:spPr>
          <a:xfrm>
            <a:off x="7623929" y="4421743"/>
            <a:ext cx="615005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3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Significant correlation between age, income, and spending score; identification of high-spending customer clusters.</a:t>
            </a:r>
            <a:endParaRPr lang="en-US"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4178141"/>
            <a:ext cx="6176605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60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Data Preprocessing</a:t>
            </a:r>
            <a:endParaRPr lang="en-US" sz="6000" dirty="0"/>
          </a:p>
        </p:txBody>
      </p:sp>
      <p:sp>
        <p:nvSpPr>
          <p:cNvPr id="6" name="Shape 2"/>
          <p:cNvSpPr/>
          <p:nvPr/>
        </p:nvSpPr>
        <p:spPr>
          <a:xfrm>
            <a:off x="864037" y="5319951"/>
            <a:ext cx="6327815" cy="1817608"/>
          </a:xfrm>
          <a:prstGeom prst="roundRect">
            <a:avLst>
              <a:gd name="adj" fmla="val 2037"/>
            </a:avLst>
          </a:prstGeom>
          <a:solidFill>
            <a:srgbClr val="26262B"/>
          </a:solidFill>
          <a:ln/>
        </p:spPr>
      </p:sp>
      <p:sp>
        <p:nvSpPr>
          <p:cNvPr id="7" name="Text 3"/>
          <p:cNvSpPr/>
          <p:nvPr/>
        </p:nvSpPr>
        <p:spPr>
          <a:xfrm>
            <a:off x="1110853" y="5566767"/>
            <a:ext cx="3996571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Cleaning and Preparation</a:t>
            </a:r>
            <a:endParaRPr lang="en-US" sz="2430" dirty="0"/>
          </a:p>
        </p:txBody>
      </p:sp>
      <p:sp>
        <p:nvSpPr>
          <p:cNvPr id="8" name="Text 4"/>
          <p:cNvSpPr/>
          <p:nvPr/>
        </p:nvSpPr>
        <p:spPr>
          <a:xfrm>
            <a:off x="1110853" y="6100643"/>
            <a:ext cx="583418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Handled missing values and removed outliers for consistent analysis.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7438668" y="5319951"/>
            <a:ext cx="6327815" cy="1817608"/>
          </a:xfrm>
          <a:prstGeom prst="roundRect">
            <a:avLst>
              <a:gd name="adj" fmla="val 2037"/>
            </a:avLst>
          </a:prstGeom>
          <a:solidFill>
            <a:srgbClr val="26262B"/>
          </a:solidFill>
          <a:ln/>
        </p:spPr>
      </p:sp>
      <p:sp>
        <p:nvSpPr>
          <p:cNvPr id="10" name="Text 6"/>
          <p:cNvSpPr/>
          <p:nvPr/>
        </p:nvSpPr>
        <p:spPr>
          <a:xfrm>
            <a:off x="7685484" y="5566767"/>
            <a:ext cx="3155275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Feature Engineering</a:t>
            </a:r>
            <a:endParaRPr lang="en-US" sz="2430" dirty="0"/>
          </a:p>
        </p:txBody>
      </p:sp>
      <p:sp>
        <p:nvSpPr>
          <p:cNvPr id="11" name="Text 7"/>
          <p:cNvSpPr/>
          <p:nvPr/>
        </p:nvSpPr>
        <p:spPr>
          <a:xfrm>
            <a:off x="7685484" y="6100643"/>
            <a:ext cx="583418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Normalized data to facilitate effective clustering and recommendations.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849749"/>
            <a:ext cx="74159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55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Understanding Customer Segmentation</a:t>
            </a:r>
            <a:endParaRPr lang="en-US" sz="5500" dirty="0"/>
          </a:p>
        </p:txBody>
      </p:sp>
      <p:sp>
        <p:nvSpPr>
          <p:cNvPr id="6" name="Shape 2"/>
          <p:cNvSpPr/>
          <p:nvPr/>
        </p:nvSpPr>
        <p:spPr>
          <a:xfrm>
            <a:off x="864037" y="3812262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3"/>
          <p:cNvSpPr/>
          <p:nvPr/>
        </p:nvSpPr>
        <p:spPr>
          <a:xfrm>
            <a:off x="1063347" y="3904774"/>
            <a:ext cx="156686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1666280" y="381226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40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Concept</a:t>
            </a:r>
            <a:endParaRPr lang="en-US" sz="4000" dirty="0"/>
          </a:p>
        </p:txBody>
      </p:sp>
      <p:sp>
        <p:nvSpPr>
          <p:cNvPr id="9" name="Text 5"/>
          <p:cNvSpPr/>
          <p:nvPr/>
        </p:nvSpPr>
        <p:spPr>
          <a:xfrm>
            <a:off x="1666280" y="4346138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28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Segment customers based on similarities to tailor marketing efforts effectively.</a:t>
            </a:r>
            <a:endParaRPr lang="en-US" sz="2800" dirty="0"/>
          </a:p>
        </p:txBody>
      </p:sp>
      <p:sp>
        <p:nvSpPr>
          <p:cNvPr id="10" name="Shape 6"/>
          <p:cNvSpPr/>
          <p:nvPr/>
        </p:nvSpPr>
        <p:spPr>
          <a:xfrm>
            <a:off x="864037" y="566070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1" name="Text 7"/>
          <p:cNvSpPr/>
          <p:nvPr/>
        </p:nvSpPr>
        <p:spPr>
          <a:xfrm>
            <a:off x="1026319" y="5753219"/>
            <a:ext cx="23074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8"/>
          <p:cNvSpPr/>
          <p:nvPr/>
        </p:nvSpPr>
        <p:spPr>
          <a:xfrm>
            <a:off x="1666280" y="566070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40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Benefits</a:t>
            </a:r>
            <a:endParaRPr lang="en-US" sz="4000" dirty="0"/>
          </a:p>
        </p:txBody>
      </p:sp>
      <p:sp>
        <p:nvSpPr>
          <p:cNvPr id="13" name="Text 9"/>
          <p:cNvSpPr/>
          <p:nvPr/>
        </p:nvSpPr>
        <p:spPr>
          <a:xfrm>
            <a:off x="1666280" y="6194584"/>
            <a:ext cx="661368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28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Improved targeting and personalized marketing; enhanced understanding of customer needs and preferences.</a:t>
            </a:r>
            <a:endParaRPr lang="en-US"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598063"/>
            <a:ext cx="1001196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72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Segmentation Techniques Used</a:t>
            </a:r>
            <a:endParaRPr lang="en-US" sz="7200" dirty="0"/>
          </a:p>
        </p:txBody>
      </p:sp>
      <p:sp>
        <p:nvSpPr>
          <p:cNvPr id="5" name="Text 2"/>
          <p:cNvSpPr/>
          <p:nvPr/>
        </p:nvSpPr>
        <p:spPr>
          <a:xfrm>
            <a:off x="864037" y="39866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44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Algorithm Choice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864037" y="4619268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Implemented K-means Clustering to group customers based on demographic and behavioral data.</a:t>
            </a:r>
            <a:endParaRPr lang="en-US" sz="3000" dirty="0"/>
          </a:p>
        </p:txBody>
      </p:sp>
      <p:sp>
        <p:nvSpPr>
          <p:cNvPr id="7" name="Text 4"/>
          <p:cNvSpPr/>
          <p:nvPr/>
        </p:nvSpPr>
        <p:spPr>
          <a:xfrm>
            <a:off x="7623929" y="39866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44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Advantages</a:t>
            </a:r>
            <a:endParaRPr lang="en-US" sz="4400" dirty="0"/>
          </a:p>
        </p:txBody>
      </p:sp>
      <p:sp>
        <p:nvSpPr>
          <p:cNvPr id="8" name="Text 5"/>
          <p:cNvSpPr/>
          <p:nvPr/>
        </p:nvSpPr>
        <p:spPr>
          <a:xfrm>
            <a:off x="7623929" y="4619268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Simple, effective, and widely used for identifying customer groups.</a:t>
            </a:r>
            <a:endParaRPr lang="en-US" sz="3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5778" y="751761"/>
            <a:ext cx="7665244" cy="13204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99"/>
              </a:lnSpc>
              <a:buNone/>
            </a:pPr>
            <a:r>
              <a:rPr lang="en-US" sz="4159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Implementing K-means Clustering</a:t>
            </a:r>
            <a:endParaRPr lang="en-US" sz="4159" dirty="0"/>
          </a:p>
        </p:txBody>
      </p:sp>
      <p:sp>
        <p:nvSpPr>
          <p:cNvPr id="6" name="Shape 2"/>
          <p:cNvSpPr/>
          <p:nvPr/>
        </p:nvSpPr>
        <p:spPr>
          <a:xfrm>
            <a:off x="6531173" y="2388989"/>
            <a:ext cx="22860" cy="5088731"/>
          </a:xfrm>
          <a:prstGeom prst="roundRect">
            <a:avLst>
              <a:gd name="adj" fmla="val 138637"/>
            </a:avLst>
          </a:prstGeom>
          <a:solidFill>
            <a:srgbClr val="3F3F44"/>
          </a:solidFill>
          <a:ln/>
        </p:spPr>
      </p:sp>
      <p:sp>
        <p:nvSpPr>
          <p:cNvPr id="7" name="Shape 3"/>
          <p:cNvSpPr/>
          <p:nvPr/>
        </p:nvSpPr>
        <p:spPr>
          <a:xfrm>
            <a:off x="6757392" y="2852857"/>
            <a:ext cx="739378" cy="22860"/>
          </a:xfrm>
          <a:prstGeom prst="roundRect">
            <a:avLst>
              <a:gd name="adj" fmla="val 138637"/>
            </a:avLst>
          </a:prstGeom>
          <a:solidFill>
            <a:srgbClr val="3F3F44"/>
          </a:solidFill>
          <a:ln/>
        </p:spPr>
      </p:sp>
      <p:sp>
        <p:nvSpPr>
          <p:cNvPr id="8" name="Shape 4"/>
          <p:cNvSpPr/>
          <p:nvPr/>
        </p:nvSpPr>
        <p:spPr>
          <a:xfrm>
            <a:off x="6304955" y="2626638"/>
            <a:ext cx="475298" cy="475298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6475571" y="2705814"/>
            <a:ext cx="134064" cy="316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5"/>
              </a:lnSpc>
              <a:buNone/>
            </a:pPr>
            <a:r>
              <a:rPr lang="en-US" sz="249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495" dirty="0"/>
          </a:p>
        </p:txBody>
      </p:sp>
      <p:sp>
        <p:nvSpPr>
          <p:cNvPr id="10" name="Text 6"/>
          <p:cNvSpPr/>
          <p:nvPr/>
        </p:nvSpPr>
        <p:spPr>
          <a:xfrm>
            <a:off x="7704653" y="2600206"/>
            <a:ext cx="2640925" cy="3300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9"/>
              </a:lnSpc>
              <a:buNone/>
            </a:pPr>
            <a:r>
              <a:rPr lang="en-US" sz="208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Steps Taken</a:t>
            </a:r>
            <a:endParaRPr lang="en-US" sz="2080" dirty="0"/>
          </a:p>
        </p:txBody>
      </p:sp>
      <p:sp>
        <p:nvSpPr>
          <p:cNvPr id="11" name="Text 7"/>
          <p:cNvSpPr/>
          <p:nvPr/>
        </p:nvSpPr>
        <p:spPr>
          <a:xfrm>
            <a:off x="7704653" y="3056930"/>
            <a:ext cx="618636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2"/>
              </a:lnSpc>
              <a:buNone/>
            </a:pPr>
            <a:r>
              <a:rPr lang="en-US" sz="166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Normalized dataset features and used the Elbow Method to determine the optimal number of clusters.</a:t>
            </a:r>
            <a:endParaRPr lang="en-US" sz="1664" dirty="0"/>
          </a:p>
        </p:txBody>
      </p:sp>
      <p:sp>
        <p:nvSpPr>
          <p:cNvPr id="12" name="Shape 8"/>
          <p:cNvSpPr/>
          <p:nvPr/>
        </p:nvSpPr>
        <p:spPr>
          <a:xfrm>
            <a:off x="6757392" y="4619506"/>
            <a:ext cx="739378" cy="22860"/>
          </a:xfrm>
          <a:prstGeom prst="roundRect">
            <a:avLst>
              <a:gd name="adj" fmla="val 138637"/>
            </a:avLst>
          </a:prstGeom>
          <a:solidFill>
            <a:srgbClr val="3F3F44"/>
          </a:solidFill>
          <a:ln/>
        </p:spPr>
      </p:sp>
      <p:sp>
        <p:nvSpPr>
          <p:cNvPr id="13" name="Shape 9"/>
          <p:cNvSpPr/>
          <p:nvPr/>
        </p:nvSpPr>
        <p:spPr>
          <a:xfrm>
            <a:off x="6304955" y="4393287"/>
            <a:ext cx="475298" cy="475298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4" name="Text 10"/>
          <p:cNvSpPr/>
          <p:nvPr/>
        </p:nvSpPr>
        <p:spPr>
          <a:xfrm>
            <a:off x="6443901" y="4472464"/>
            <a:ext cx="197406" cy="316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5"/>
              </a:lnSpc>
              <a:buNone/>
            </a:pPr>
            <a:r>
              <a:rPr lang="en-US" sz="249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495" dirty="0"/>
          </a:p>
        </p:txBody>
      </p:sp>
      <p:sp>
        <p:nvSpPr>
          <p:cNvPr id="15" name="Text 11"/>
          <p:cNvSpPr/>
          <p:nvPr/>
        </p:nvSpPr>
        <p:spPr>
          <a:xfrm>
            <a:off x="7704653" y="4366855"/>
            <a:ext cx="2640925" cy="3300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9"/>
              </a:lnSpc>
              <a:buNone/>
            </a:pPr>
            <a:r>
              <a:rPr lang="en-US" sz="208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Execution</a:t>
            </a:r>
            <a:endParaRPr lang="en-US" sz="2080" dirty="0"/>
          </a:p>
        </p:txBody>
      </p:sp>
      <p:sp>
        <p:nvSpPr>
          <p:cNvPr id="16" name="Text 12"/>
          <p:cNvSpPr/>
          <p:nvPr/>
        </p:nvSpPr>
        <p:spPr>
          <a:xfrm>
            <a:off x="7704653" y="4823579"/>
            <a:ext cx="618636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2"/>
              </a:lnSpc>
              <a:buNone/>
            </a:pPr>
            <a:r>
              <a:rPr lang="en-US" sz="166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Applied K-means to identify five key customer segments, visualized with scatter plots.</a:t>
            </a:r>
            <a:endParaRPr lang="en-US" sz="1664" dirty="0"/>
          </a:p>
        </p:txBody>
      </p:sp>
      <p:sp>
        <p:nvSpPr>
          <p:cNvPr id="17" name="Shape 13"/>
          <p:cNvSpPr/>
          <p:nvPr/>
        </p:nvSpPr>
        <p:spPr>
          <a:xfrm>
            <a:off x="6757392" y="6386155"/>
            <a:ext cx="739378" cy="22860"/>
          </a:xfrm>
          <a:prstGeom prst="roundRect">
            <a:avLst>
              <a:gd name="adj" fmla="val 138637"/>
            </a:avLst>
          </a:prstGeom>
          <a:solidFill>
            <a:srgbClr val="3F3F44"/>
          </a:solidFill>
          <a:ln/>
        </p:spPr>
      </p:sp>
      <p:sp>
        <p:nvSpPr>
          <p:cNvPr id="18" name="Shape 14"/>
          <p:cNvSpPr/>
          <p:nvPr/>
        </p:nvSpPr>
        <p:spPr>
          <a:xfrm>
            <a:off x="6304955" y="6159937"/>
            <a:ext cx="475298" cy="475298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9" name="Text 15"/>
          <p:cNvSpPr/>
          <p:nvPr/>
        </p:nvSpPr>
        <p:spPr>
          <a:xfrm>
            <a:off x="6444377" y="6239113"/>
            <a:ext cx="196453" cy="316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5"/>
              </a:lnSpc>
              <a:buNone/>
            </a:pPr>
            <a:r>
              <a:rPr lang="en-US" sz="249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495" dirty="0"/>
          </a:p>
        </p:txBody>
      </p:sp>
      <p:sp>
        <p:nvSpPr>
          <p:cNvPr id="20" name="Text 16"/>
          <p:cNvSpPr/>
          <p:nvPr/>
        </p:nvSpPr>
        <p:spPr>
          <a:xfrm>
            <a:off x="7704653" y="6133505"/>
            <a:ext cx="2640925" cy="3300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9"/>
              </a:lnSpc>
              <a:buNone/>
            </a:pPr>
            <a:r>
              <a:rPr lang="en-US" sz="208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Results</a:t>
            </a:r>
            <a:endParaRPr lang="en-US" sz="2080" dirty="0"/>
          </a:p>
        </p:txBody>
      </p:sp>
      <p:sp>
        <p:nvSpPr>
          <p:cNvPr id="21" name="Text 17"/>
          <p:cNvSpPr/>
          <p:nvPr/>
        </p:nvSpPr>
        <p:spPr>
          <a:xfrm>
            <a:off x="7704653" y="6590228"/>
            <a:ext cx="618636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2"/>
              </a:lnSpc>
              <a:buNone/>
            </a:pPr>
            <a:r>
              <a:rPr lang="en-US" sz="166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Clear differentiation of customer groups, enabling targeted marketing strategies.</a:t>
            </a:r>
            <a:endParaRPr lang="en-US" sz="166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9626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1772" y="4175641"/>
            <a:ext cx="12879467" cy="7406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32"/>
              </a:lnSpc>
              <a:buNone/>
            </a:pPr>
            <a:r>
              <a:rPr lang="en-US" sz="4666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Introduction to Recommendation Systems</a:t>
            </a:r>
            <a:endParaRPr lang="en-US" sz="4666" dirty="0"/>
          </a:p>
        </p:txBody>
      </p:sp>
      <p:sp>
        <p:nvSpPr>
          <p:cNvPr id="6" name="Shape 2"/>
          <p:cNvSpPr/>
          <p:nvPr/>
        </p:nvSpPr>
        <p:spPr>
          <a:xfrm>
            <a:off x="841772" y="5271730"/>
            <a:ext cx="6354961" cy="174474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7" name="Text 3"/>
          <p:cNvSpPr/>
          <p:nvPr/>
        </p:nvSpPr>
        <p:spPr>
          <a:xfrm>
            <a:off x="1078706" y="5508665"/>
            <a:ext cx="296263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6"/>
              </a:lnSpc>
              <a:buNone/>
            </a:pPr>
            <a:r>
              <a:rPr lang="en-US" sz="23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Purpose</a:t>
            </a:r>
            <a:endParaRPr lang="en-US" sz="2333" dirty="0"/>
          </a:p>
        </p:txBody>
      </p:sp>
      <p:sp>
        <p:nvSpPr>
          <p:cNvPr id="8" name="Text 4"/>
          <p:cNvSpPr/>
          <p:nvPr/>
        </p:nvSpPr>
        <p:spPr>
          <a:xfrm>
            <a:off x="1078706" y="6021110"/>
            <a:ext cx="5881092" cy="758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6"/>
              </a:lnSpc>
              <a:buNone/>
            </a:pPr>
            <a:r>
              <a:rPr lang="en-US" sz="186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Deliver personalized product recommendations to enhance customer experience.</a:t>
            </a:r>
            <a:endParaRPr lang="en-US" sz="1866" dirty="0"/>
          </a:p>
        </p:txBody>
      </p:sp>
      <p:sp>
        <p:nvSpPr>
          <p:cNvPr id="9" name="Shape 5"/>
          <p:cNvSpPr/>
          <p:nvPr/>
        </p:nvSpPr>
        <p:spPr>
          <a:xfrm>
            <a:off x="7433667" y="5271730"/>
            <a:ext cx="6354961" cy="174474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0" name="Text 6"/>
          <p:cNvSpPr/>
          <p:nvPr/>
        </p:nvSpPr>
        <p:spPr>
          <a:xfrm>
            <a:off x="7670602" y="5508665"/>
            <a:ext cx="296263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6"/>
              </a:lnSpc>
              <a:buNone/>
            </a:pPr>
            <a:r>
              <a:rPr lang="en-US" sz="23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Approaches</a:t>
            </a:r>
            <a:endParaRPr lang="en-US" sz="2333" dirty="0"/>
          </a:p>
        </p:txBody>
      </p:sp>
      <p:sp>
        <p:nvSpPr>
          <p:cNvPr id="11" name="Text 7"/>
          <p:cNvSpPr/>
          <p:nvPr/>
        </p:nvSpPr>
        <p:spPr>
          <a:xfrm>
            <a:off x="7670602" y="6021110"/>
            <a:ext cx="5881092" cy="758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6"/>
              </a:lnSpc>
              <a:buNone/>
            </a:pPr>
            <a:r>
              <a:rPr lang="en-US" sz="186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Collaborative Filtering and Content-Based Filtering, with a focus on collaborative filtering in this project.</a:t>
            </a:r>
            <a:endParaRPr lang="en-US" sz="1866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994886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Recommendation Algorithm Selection</a:t>
            </a:r>
            <a:endParaRPr lang="en-US" sz="486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2908221"/>
            <a:ext cx="617220" cy="61722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64037" y="3772257"/>
            <a:ext cx="352436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Collaborative Filtering</a:t>
            </a:r>
            <a:endParaRPr lang="en-US" sz="2430" dirty="0"/>
          </a:p>
        </p:txBody>
      </p:sp>
      <p:sp>
        <p:nvSpPr>
          <p:cNvPr id="8" name="Text 3"/>
          <p:cNvSpPr/>
          <p:nvPr/>
        </p:nvSpPr>
        <p:spPr>
          <a:xfrm>
            <a:off x="864037" y="4306133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Leverages historical interaction data to predict preferences.</a:t>
            </a:r>
            <a:endParaRPr lang="en-US" sz="1944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037" y="5441752"/>
            <a:ext cx="617220" cy="61722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864037" y="630578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Justification</a:t>
            </a:r>
            <a:endParaRPr lang="en-US" sz="2430" dirty="0"/>
          </a:p>
        </p:txBody>
      </p:sp>
      <p:sp>
        <p:nvSpPr>
          <p:cNvPr id="11" name="Text 5"/>
          <p:cNvSpPr/>
          <p:nvPr/>
        </p:nvSpPr>
        <p:spPr>
          <a:xfrm>
            <a:off x="864037" y="6839664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Chosen for its effectiveness in handling sparse datasets.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493</Words>
  <Application>Microsoft Office PowerPoint</Application>
  <PresentationFormat>Custom</PresentationFormat>
  <Paragraphs>96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Noto Sans TC</vt:lpstr>
      <vt:lpstr>Sora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Varshith Reddy</cp:lastModifiedBy>
  <cp:revision>2</cp:revision>
  <dcterms:created xsi:type="dcterms:W3CDTF">2024-08-02T06:54:22Z</dcterms:created>
  <dcterms:modified xsi:type="dcterms:W3CDTF">2024-08-02T07:06:57Z</dcterms:modified>
</cp:coreProperties>
</file>